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342" r:id="rId3"/>
    <p:sldId id="383" r:id="rId4"/>
    <p:sldId id="384" r:id="rId5"/>
    <p:sldId id="386" r:id="rId6"/>
    <p:sldId id="387" r:id="rId7"/>
    <p:sldId id="389" r:id="rId8"/>
    <p:sldId id="393" r:id="rId9"/>
    <p:sldId id="394" r:id="rId10"/>
    <p:sldId id="388" r:id="rId11"/>
    <p:sldId id="395" r:id="rId12"/>
    <p:sldId id="272" r:id="rId1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D0D"/>
    <a:srgbClr val="FFFF00"/>
    <a:srgbClr val="4F81BD"/>
    <a:srgbClr val="211B0D"/>
    <a:srgbClr val="1B160B"/>
    <a:srgbClr val="241102"/>
    <a:srgbClr val="FFFF66"/>
    <a:srgbClr val="1B160A"/>
    <a:srgbClr val="99CC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0" autoAdjust="0"/>
    <p:restoredTop sz="64571" autoAdjust="0"/>
  </p:normalViewPr>
  <p:slideViewPr>
    <p:cSldViewPr>
      <p:cViewPr>
        <p:scale>
          <a:sx n="70" d="100"/>
          <a:sy n="70" d="100"/>
        </p:scale>
        <p:origin x="-1781"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BA14D-139C-4F2D-9945-5FB020242B58}" type="datetimeFigureOut">
              <a:rPr lang="pl-PL" smtClean="0"/>
              <a:t>13.09.2018</a:t>
            </a:fld>
            <a:endParaRPr lang="pl-P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l-P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974B63-7BE5-4294-BA24-335410C23E68}" type="slidenum">
              <a:rPr lang="pl-PL" smtClean="0"/>
              <a:t>‹#›</a:t>
            </a:fld>
            <a:endParaRPr lang="pl-PL"/>
          </a:p>
        </p:txBody>
      </p:sp>
    </p:spTree>
    <p:extLst>
      <p:ext uri="{BB962C8B-B14F-4D97-AF65-F5344CB8AC3E}">
        <p14:creationId xmlns:p14="http://schemas.microsoft.com/office/powerpoint/2010/main" val="2121813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Good afternoon! My name is Gabriel Murawski and I’m an undergraduate student at Medical</a:t>
            </a:r>
            <a:r>
              <a:rPr lang="pl-PL" baseline="0" dirty="0" smtClean="0"/>
              <a:t> University in Bialystok, in Poland. However, I’m an astronomy amateur and my largest interest are exoplanet transits. I am not using a CCD camera that ground-based observatories are equipped with, but a modern one with CMOS sensor. In this presentation I want to show my results, thoughts, conclusions and opinions based on exoplanet transit observations in past two years. [30s]</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1</a:t>
            </a:fld>
            <a:endParaRPr lang="pl-PL"/>
          </a:p>
        </p:txBody>
      </p:sp>
    </p:spTree>
    <p:extLst>
      <p:ext uri="{BB962C8B-B14F-4D97-AF65-F5344CB8AC3E}">
        <p14:creationId xmlns:p14="http://schemas.microsoft.com/office/powerpoint/2010/main" val="92616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One of method</a:t>
            </a:r>
            <a:r>
              <a:rPr lang="pl-PL" baseline="0" dirty="0" smtClean="0"/>
              <a:t>s used in photometry is to defocus, especially when the target is very </a:t>
            </a:r>
            <a:r>
              <a:rPr lang="pl-PL" baseline="0" dirty="0" smtClean="0"/>
              <a:t>bright. </a:t>
            </a:r>
            <a:r>
              <a:rPr lang="pl-PL" baseline="0" dirty="0" smtClean="0"/>
              <a:t>I made two attempts on two </a:t>
            </a:r>
            <a:r>
              <a:rPr lang="pl-PL" baseline="0" dirty="0" smtClean="0"/>
              <a:t>targets </a:t>
            </a:r>
            <a:r>
              <a:rPr lang="pl-PL" baseline="0" dirty="0" smtClean="0"/>
              <a:t>with almost the same magnitude, but the lower one is deeper and much </a:t>
            </a:r>
            <a:r>
              <a:rPr lang="pl-PL" baseline="0" dirty="0" smtClean="0"/>
              <a:t>shorter. </a:t>
            </a:r>
            <a:r>
              <a:rPr lang="pl-PL" baseline="0" dirty="0" smtClean="0"/>
              <a:t>The biggest problem that was NOT clearly seen on focused images is </a:t>
            </a:r>
            <a:r>
              <a:rPr lang="pl-PL" baseline="0" dirty="0" smtClean="0"/>
              <a:t>trend, even if a good </a:t>
            </a:r>
            <a:r>
              <a:rPr lang="pl-PL" baseline="0" dirty="0" smtClean="0"/>
              <a:t>precision was </a:t>
            </a:r>
            <a:r>
              <a:rPr lang="pl-PL" baseline="0" dirty="0" smtClean="0"/>
              <a:t>achieved. Exposures </a:t>
            </a:r>
            <a:r>
              <a:rPr lang="pl-PL" baseline="0" dirty="0" smtClean="0"/>
              <a:t>are much longer, so our photometry process is </a:t>
            </a:r>
            <a:r>
              <a:rPr lang="pl-PL" baseline="0" dirty="0" smtClean="0"/>
              <a:t>quicker</a:t>
            </a:r>
            <a:r>
              <a:rPr lang="pl-PL" baseline="0" dirty="0" smtClean="0"/>
              <a:t>, unless we need to spend some time on detrending. By using a CMOS camera, I noticed that accuracy is quite similar to attempts with short exposures, when several frames are stacked to a single datapoint. This confirms that read noise doesn’t have a large impact on precision and we’re almost limited only to scintillation, if only the star is exposed enough. We can reduce this effect with methods mentioned before. Also, if I defocus, I can’t check fainter stars </a:t>
            </a:r>
            <a:r>
              <a:rPr lang="pl-PL" baseline="0" dirty="0" smtClean="0"/>
              <a:t>for near eclipsing binaries. </a:t>
            </a:r>
            <a:r>
              <a:rPr lang="pl-PL" baseline="0" dirty="0" smtClean="0"/>
              <a:t>This is not a good approach when observing exoplanet candidates. </a:t>
            </a:r>
            <a:r>
              <a:rPr lang="pl-PL" baseline="0" dirty="0" smtClean="0"/>
              <a:t>[75s</a:t>
            </a:r>
            <a:r>
              <a:rPr lang="pl-PL" baseline="0" dirty="0" smtClean="0"/>
              <a:t>]</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10</a:t>
            </a:fld>
            <a:endParaRPr lang="pl-PL"/>
          </a:p>
        </p:txBody>
      </p:sp>
    </p:spTree>
    <p:extLst>
      <p:ext uri="{BB962C8B-B14F-4D97-AF65-F5344CB8AC3E}">
        <p14:creationId xmlns:p14="http://schemas.microsoft.com/office/powerpoint/2010/main" val="377999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CMOS cameras work very well with small telescopes.</a:t>
            </a:r>
            <a:r>
              <a:rPr lang="pl-PL" baseline="0" dirty="0" smtClean="0"/>
              <a:t> If we plan to use a telescope with aperture more than 40 centimeters, large pixel size becomes necessary. Also a little sensor gives small field of view. There are currently no such monochrome cameras available, but they are still under development. From ZWO’s offer, there are two </a:t>
            </a:r>
            <a:r>
              <a:rPr lang="pl-PL" baseline="0" dirty="0" smtClean="0"/>
              <a:t>models worth </a:t>
            </a:r>
            <a:r>
              <a:rPr lang="pl-PL" baseline="0" dirty="0" smtClean="0"/>
              <a:t>checking – </a:t>
            </a:r>
            <a:r>
              <a:rPr lang="pl-PL" baseline="0" dirty="0" smtClean="0"/>
              <a:t>178 </a:t>
            </a:r>
            <a:r>
              <a:rPr lang="pl-PL" baseline="0" dirty="0" smtClean="0"/>
              <a:t>and 1600. The second one has larger sensor, a bit larger pixels, but is still small compared to those in </a:t>
            </a:r>
            <a:r>
              <a:rPr lang="pl-PL" baseline="0" dirty="0" smtClean="0"/>
              <a:t>CCDs. But these are 14-bit and 12-bit, respectively. </a:t>
            </a:r>
            <a:r>
              <a:rPr lang="pl-PL" baseline="0" dirty="0" smtClean="0"/>
              <a:t>This makes a very low dynamic range, so 16-bit CCDs work better for surveys. But that doesn’t make a large problem in high precision photometry if we obtain short exposure frames. Scintillation makes scatter so large that 12-bit frame have enough precision. We need to stack many frames for a better range, so we generate a lot of gigabytes. However, accuracy is still comparable to CCD results published in ETD. But it’s worth mentioning I’m doing this with much cheaper setup, which is more accessible to amateurs</a:t>
            </a:r>
            <a:r>
              <a:rPr lang="pl-PL"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pl-PL"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I want to continue this subject with CMOS </a:t>
            </a:r>
            <a:r>
              <a:rPr lang="pl-PL" dirty="0" smtClean="0"/>
              <a:t>cameras,</a:t>
            </a:r>
            <a:r>
              <a:rPr lang="pl-PL" baseline="0" dirty="0" smtClean="0"/>
              <a:t> by moving to 8-inch </a:t>
            </a:r>
            <a:r>
              <a:rPr lang="pl-PL" baseline="0" dirty="0" smtClean="0"/>
              <a:t>Newtonian telescope and ASI1600 camera. Larger aperture and sensor allows to observe fainter targets with a better precision.</a:t>
            </a:r>
            <a:r>
              <a:rPr lang="pl-PL" dirty="0" smtClean="0"/>
              <a:t> This project is a preparation of TESS follow-up</a:t>
            </a:r>
            <a:r>
              <a:rPr lang="pl-PL" baseline="0" dirty="0" smtClean="0"/>
              <a:t> observations, after first release of possible candidates in northern hemisphere. </a:t>
            </a:r>
            <a:r>
              <a:rPr lang="pl-PL" baseline="0" dirty="0" smtClean="0"/>
              <a:t>[85s</a:t>
            </a:r>
            <a:r>
              <a:rPr lang="pl-PL" baseline="0" dirty="0" smtClean="0"/>
              <a:t>]</a:t>
            </a:r>
          </a:p>
        </p:txBody>
      </p:sp>
      <p:sp>
        <p:nvSpPr>
          <p:cNvPr id="4" name="Slide Number Placeholder 3"/>
          <p:cNvSpPr>
            <a:spLocks noGrp="1"/>
          </p:cNvSpPr>
          <p:nvPr>
            <p:ph type="sldNum" sz="quarter" idx="10"/>
          </p:nvPr>
        </p:nvSpPr>
        <p:spPr/>
        <p:txBody>
          <a:bodyPr/>
          <a:lstStyle/>
          <a:p>
            <a:fld id="{72974B63-7BE5-4294-BA24-335410C23E68}" type="slidenum">
              <a:rPr lang="pl-PL" smtClean="0"/>
              <a:t>11</a:t>
            </a:fld>
            <a:endParaRPr lang="pl-PL"/>
          </a:p>
        </p:txBody>
      </p:sp>
    </p:spTree>
    <p:extLst>
      <p:ext uri="{BB962C8B-B14F-4D97-AF65-F5344CB8AC3E}">
        <p14:creationId xmlns:p14="http://schemas.microsoft.com/office/powerpoint/2010/main" val="377999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Thank you all for your attention! Are there any questions? [5s]</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12</a:t>
            </a:fld>
            <a:endParaRPr lang="pl-PL"/>
          </a:p>
        </p:txBody>
      </p:sp>
    </p:spTree>
    <p:extLst>
      <p:ext uri="{BB962C8B-B14F-4D97-AF65-F5344CB8AC3E}">
        <p14:creationId xmlns:p14="http://schemas.microsoft.com/office/powerpoint/2010/main" val="423965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These low noise cameras have a significant role around astrophotographers, but their performance hasn’t been given aprobate from variable star observers. </a:t>
            </a:r>
            <a:r>
              <a:rPr lang="pl-PL" dirty="0" smtClean="0"/>
              <a:t>There are multiple manufacturers producing cameras,</a:t>
            </a:r>
            <a:r>
              <a:rPr lang="pl-PL" baseline="0" dirty="0" smtClean="0"/>
              <a:t> but they often base on the same CMOS </a:t>
            </a:r>
            <a:r>
              <a:rPr lang="pl-PL" baseline="0" dirty="0" smtClean="0"/>
              <a:t>sensors, like IMX178. Producents </a:t>
            </a:r>
            <a:r>
              <a:rPr lang="pl-PL" baseline="0" dirty="0" smtClean="0"/>
              <a:t>known from CCD cameras are focused on CMOS too, like Atik or FLI. Compared to CCD, these have lower prices and are more accessible to amateurs. </a:t>
            </a:r>
            <a:r>
              <a:rPr lang="pl-PL" baseline="0" dirty="0" smtClean="0"/>
              <a:t>[25s</a:t>
            </a:r>
            <a:r>
              <a:rPr lang="pl-PL" baseline="0" dirty="0" smtClean="0"/>
              <a:t>]</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2</a:t>
            </a:fld>
            <a:endParaRPr lang="pl-PL"/>
          </a:p>
        </p:txBody>
      </p:sp>
    </p:spTree>
    <p:extLst>
      <p:ext uri="{BB962C8B-B14F-4D97-AF65-F5344CB8AC3E}">
        <p14:creationId xmlns:p14="http://schemas.microsoft.com/office/powerpoint/2010/main" val="62195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In observing, I use 6.2-megapixel</a:t>
            </a:r>
            <a:r>
              <a:rPr lang="pl-PL" baseline="0" dirty="0" smtClean="0"/>
              <a:t> </a:t>
            </a:r>
            <a:r>
              <a:rPr lang="pl-PL" baseline="0" dirty="0" smtClean="0"/>
              <a:t>ASI178MM-c camera. It </a:t>
            </a:r>
            <a:r>
              <a:rPr lang="pl-PL" baseline="0" dirty="0" smtClean="0"/>
              <a:t>is attached to Canon lens with 4 inch aperture. I also began testing with a Newtonian 8-inch telescope with f/4 ratio. Beside that, I also use Baader BVRI photometric filters and a clear blue-blocking one. To obtain images, I use SharpCap software. For </a:t>
            </a:r>
            <a:r>
              <a:rPr lang="pl-PL" baseline="0" dirty="0" smtClean="0"/>
              <a:t>reduction and stacking – </a:t>
            </a:r>
            <a:r>
              <a:rPr lang="pl-PL" baseline="0" dirty="0" smtClean="0"/>
              <a:t>Muniwin, </a:t>
            </a:r>
            <a:r>
              <a:rPr lang="pl-PL" baseline="0" dirty="0" smtClean="0"/>
              <a:t>for photometry – AstroImageJ </a:t>
            </a:r>
            <a:r>
              <a:rPr lang="pl-PL" baseline="0" dirty="0" smtClean="0"/>
              <a:t>and Excel. </a:t>
            </a:r>
            <a:r>
              <a:rPr lang="pl-PL" baseline="0" dirty="0" smtClean="0"/>
              <a:t>[25s</a:t>
            </a:r>
            <a:r>
              <a:rPr lang="pl-PL" baseline="0" dirty="0" smtClean="0"/>
              <a:t>]</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3</a:t>
            </a:fld>
            <a:endParaRPr lang="pl-PL"/>
          </a:p>
        </p:txBody>
      </p:sp>
    </p:spTree>
    <p:extLst>
      <p:ext uri="{BB962C8B-B14F-4D97-AF65-F5344CB8AC3E}">
        <p14:creationId xmlns:p14="http://schemas.microsoft.com/office/powerpoint/2010/main" val="422454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Before starting photometry, one of the most important things is</a:t>
            </a:r>
            <a:r>
              <a:rPr lang="pl-PL" baseline="0" dirty="0" smtClean="0"/>
              <a:t> to perform a linearity test. I obtained a few flat frames and calculated </a:t>
            </a:r>
            <a:r>
              <a:rPr lang="pl-PL" baseline="0" dirty="0" smtClean="0"/>
              <a:t>mean ADU </a:t>
            </a:r>
            <a:r>
              <a:rPr lang="pl-PL" baseline="0" dirty="0" smtClean="0"/>
              <a:t>levels on each image with AstroImageJ software. It revealed that CMOS cameras are linear up to saturation limit when using default gamma and brightness value. </a:t>
            </a:r>
            <a:r>
              <a:rPr lang="pl-PL" baseline="0" dirty="0" smtClean="0"/>
              <a:t>[20s</a:t>
            </a:r>
            <a:r>
              <a:rPr lang="pl-PL" baseline="0" dirty="0" smtClean="0"/>
              <a:t>]</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4</a:t>
            </a:fld>
            <a:endParaRPr lang="pl-PL"/>
          </a:p>
        </p:txBody>
      </p:sp>
    </p:spTree>
    <p:extLst>
      <p:ext uri="{BB962C8B-B14F-4D97-AF65-F5344CB8AC3E}">
        <p14:creationId xmlns:p14="http://schemas.microsoft.com/office/powerpoint/2010/main" val="387612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This</a:t>
            </a:r>
            <a:r>
              <a:rPr lang="pl-PL" baseline="0" dirty="0" smtClean="0"/>
              <a:t> table is an overview of all successfully observed exoplanet transits so far with equipment presented before. In almost all attempts, a clear blue-blocking filter was used. Photometric filters are used only for candidates found by KELT and Kepler, also soon for TESS. [20s]</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5</a:t>
            </a:fld>
            <a:endParaRPr lang="pl-PL"/>
          </a:p>
        </p:txBody>
      </p:sp>
    </p:spTree>
    <p:extLst>
      <p:ext uri="{BB962C8B-B14F-4D97-AF65-F5344CB8AC3E}">
        <p14:creationId xmlns:p14="http://schemas.microsoft.com/office/powerpoint/2010/main" val="290563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Photometric precision is the key. </a:t>
            </a:r>
            <a:r>
              <a:rPr lang="pl-PL" baseline="0" dirty="0" smtClean="0"/>
              <a:t>Depending on stellar magnitude, I obtain frames with exposure between 1 and 20 seconds with CBB filter. Then, I stack into 2-minute frames. Presented line shows approximate minimum depth that would be still detectable. Of course there are many variables, like Moon phase, elevation, transit shape and duration or access to referrence stars, but accuracy prediction is consistent to every new observation</a:t>
            </a:r>
            <a:r>
              <a:rPr lang="pl-PL" baseline="0" dirty="0" smtClean="0"/>
              <a:t>.</a:t>
            </a:r>
          </a:p>
          <a:p>
            <a:endParaRPr lang="pl-PL" baseline="0" dirty="0" smtClean="0"/>
          </a:p>
          <a:p>
            <a:r>
              <a:rPr lang="pl-PL" baseline="0" dirty="0" smtClean="0"/>
              <a:t>Marked points show positively observed transits. Faint targets are usually not observed, because of mount and light pollution </a:t>
            </a:r>
            <a:r>
              <a:rPr lang="pl-PL" baseline="0" dirty="0" smtClean="0"/>
              <a:t>limits and small 4 inch aperture. </a:t>
            </a:r>
            <a:r>
              <a:rPr lang="pl-PL" baseline="0" dirty="0" smtClean="0"/>
              <a:t>Exoplanet candidates and low amplitude variable stars were not included. This camera has a good near infrared transmission. It works best with V and R photometric filters, where scatter is only 20-30% higher than with a CBB one. </a:t>
            </a:r>
            <a:r>
              <a:rPr lang="pl-PL" baseline="0" dirty="0" smtClean="0"/>
              <a:t>For </a:t>
            </a:r>
            <a:r>
              <a:rPr lang="pl-PL" baseline="0" dirty="0" smtClean="0"/>
              <a:t>8-inch telescope, line must be shifted to the right by one magnitude. </a:t>
            </a:r>
            <a:r>
              <a:rPr lang="pl-PL" baseline="0" dirty="0" smtClean="0"/>
              <a:t>[60s</a:t>
            </a:r>
            <a:r>
              <a:rPr lang="pl-PL" baseline="0" dirty="0" smtClean="0"/>
              <a:t>]</a:t>
            </a:r>
            <a:endParaRPr lang="pl-PL" dirty="0"/>
          </a:p>
        </p:txBody>
      </p:sp>
      <p:sp>
        <p:nvSpPr>
          <p:cNvPr id="4" name="Slide Number Placeholder 3"/>
          <p:cNvSpPr>
            <a:spLocks noGrp="1"/>
          </p:cNvSpPr>
          <p:nvPr>
            <p:ph type="sldNum" sz="quarter" idx="10"/>
          </p:nvPr>
        </p:nvSpPr>
        <p:spPr/>
        <p:txBody>
          <a:bodyPr/>
          <a:lstStyle/>
          <a:p>
            <a:fld id="{72974B63-7BE5-4294-BA24-335410C23E68}" type="slidenum">
              <a:rPr lang="pl-PL" smtClean="0"/>
              <a:t>6</a:t>
            </a:fld>
            <a:endParaRPr lang="pl-PL"/>
          </a:p>
        </p:txBody>
      </p:sp>
    </p:spTree>
    <p:extLst>
      <p:ext uri="{BB962C8B-B14F-4D97-AF65-F5344CB8AC3E}">
        <p14:creationId xmlns:p14="http://schemas.microsoft.com/office/powerpoint/2010/main" val="4198446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Cameras based on CMOS</a:t>
            </a:r>
            <a:r>
              <a:rPr lang="pl-PL" baseline="0" dirty="0" smtClean="0"/>
              <a:t> allows to record with a high frame rate. A typical CCD often requires seconds to save a frame, while CMOS does that almost instantly. One of observed exoplanets is WASP-3 b, marked as T1. A single exposure time there is four seconds. Short exposures have very high scatter, so measurements have to be </a:t>
            </a:r>
            <a:r>
              <a:rPr lang="pl-PL" baseline="0" dirty="0" smtClean="0"/>
              <a:t>binned... But how? [</a:t>
            </a:r>
            <a:r>
              <a:rPr lang="pl-PL" baseline="0" dirty="0" smtClean="0"/>
              <a:t>25s]</a:t>
            </a:r>
          </a:p>
        </p:txBody>
      </p:sp>
      <p:sp>
        <p:nvSpPr>
          <p:cNvPr id="4" name="Slide Number Placeholder 3"/>
          <p:cNvSpPr>
            <a:spLocks noGrp="1"/>
          </p:cNvSpPr>
          <p:nvPr>
            <p:ph type="sldNum" sz="quarter" idx="10"/>
          </p:nvPr>
        </p:nvSpPr>
        <p:spPr/>
        <p:txBody>
          <a:bodyPr/>
          <a:lstStyle/>
          <a:p>
            <a:fld id="{72974B63-7BE5-4294-BA24-335410C23E68}" type="slidenum">
              <a:rPr lang="pl-PL" smtClean="0"/>
              <a:t>7</a:t>
            </a:fld>
            <a:endParaRPr lang="pl-PL"/>
          </a:p>
        </p:txBody>
      </p:sp>
    </p:spTree>
    <p:extLst>
      <p:ext uri="{BB962C8B-B14F-4D97-AF65-F5344CB8AC3E}">
        <p14:creationId xmlns:p14="http://schemas.microsoft.com/office/powerpoint/2010/main" val="377999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The</a:t>
            </a:r>
            <a:r>
              <a:rPr lang="pl-PL" baseline="0" dirty="0" smtClean="0"/>
              <a:t> first graph comes from stacked frames into 2-minute integration time. I publish results to Exoplanet Transit Database this way. The second one is an average of 30 </a:t>
            </a:r>
            <a:r>
              <a:rPr lang="pl-PL" baseline="0" dirty="0" smtClean="0"/>
              <a:t>datapoints, also giving </a:t>
            </a:r>
            <a:r>
              <a:rPr lang="pl-PL" baseline="0" dirty="0" smtClean="0"/>
              <a:t>2 minutes in </a:t>
            </a:r>
            <a:r>
              <a:rPr lang="pl-PL" baseline="0" dirty="0" smtClean="0"/>
              <a:t>total. </a:t>
            </a:r>
            <a:r>
              <a:rPr lang="pl-PL" baseline="0" dirty="0" smtClean="0"/>
              <a:t>The scatter is higher. Third and fourth curve shows accuracy from averaging </a:t>
            </a:r>
            <a:r>
              <a:rPr lang="pl-PL" baseline="0" dirty="0" smtClean="0"/>
              <a:t>frames, but </a:t>
            </a:r>
            <a:r>
              <a:rPr lang="pl-PL" baseline="0" dirty="0" smtClean="0"/>
              <a:t>after removing measurements that are away the most from zero point by using percentiles. The last one is a combination – I stacked only these frames that were not included in violet graph. No averaging, just stacking selected frames and doing photometry on them.</a:t>
            </a:r>
          </a:p>
          <a:p>
            <a:pPr marL="0" marR="0" indent="0" algn="l" defTabSz="914400" rtl="0" eaLnBrk="1" fontAlgn="auto" latinLnBrk="0" hangingPunct="1">
              <a:lnSpc>
                <a:spcPct val="100000"/>
              </a:lnSpc>
              <a:spcBef>
                <a:spcPts val="0"/>
              </a:spcBef>
              <a:spcAft>
                <a:spcPts val="0"/>
              </a:spcAft>
              <a:buClrTx/>
              <a:buSzTx/>
              <a:buFontTx/>
              <a:buNone/>
              <a:tabLst/>
              <a:defRPr/>
            </a:pPr>
            <a:endParaRPr lang="pl-PL"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l-PL" baseline="0" dirty="0" smtClean="0"/>
              <a:t>This concludes that stacking improves the accuracy than averaging single ones. Removal of a few worst datapoints helps too, but note that 10% removal has lower standard error than 20%. Combining two methods give the best precision. It is worth investigating other ways to improve the accuracy, for example by checking quality of stars. This is not possible on CCD frames, because we work only on long exposures, where selection is not available. [70s]</a:t>
            </a:r>
          </a:p>
        </p:txBody>
      </p:sp>
      <p:sp>
        <p:nvSpPr>
          <p:cNvPr id="4" name="Slide Number Placeholder 3"/>
          <p:cNvSpPr>
            <a:spLocks noGrp="1"/>
          </p:cNvSpPr>
          <p:nvPr>
            <p:ph type="sldNum" sz="quarter" idx="10"/>
          </p:nvPr>
        </p:nvSpPr>
        <p:spPr/>
        <p:txBody>
          <a:bodyPr/>
          <a:lstStyle/>
          <a:p>
            <a:fld id="{72974B63-7BE5-4294-BA24-335410C23E68}" type="slidenum">
              <a:rPr lang="pl-PL" smtClean="0"/>
              <a:t>8</a:t>
            </a:fld>
            <a:endParaRPr lang="pl-PL"/>
          </a:p>
        </p:txBody>
      </p:sp>
    </p:spTree>
    <p:extLst>
      <p:ext uri="{BB962C8B-B14F-4D97-AF65-F5344CB8AC3E}">
        <p14:creationId xmlns:p14="http://schemas.microsoft.com/office/powerpoint/2010/main" val="377999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CMOS cameras have very small pixels, so blended</a:t>
            </a:r>
            <a:r>
              <a:rPr lang="pl-PL" baseline="0" dirty="0" smtClean="0"/>
              <a:t> stars can be separated easily</a:t>
            </a:r>
            <a:r>
              <a:rPr lang="pl-PL" dirty="0" smtClean="0"/>
              <a:t>. Even</a:t>
            </a:r>
            <a:r>
              <a:rPr lang="pl-PL" baseline="0" dirty="0" smtClean="0"/>
              <a:t> w</a:t>
            </a:r>
            <a:r>
              <a:rPr lang="pl-PL" dirty="0" smtClean="0"/>
              <a:t>ith </a:t>
            </a:r>
            <a:r>
              <a:rPr lang="pl-PL" dirty="0" smtClean="0"/>
              <a:t>so short </a:t>
            </a:r>
            <a:r>
              <a:rPr lang="pl-PL" dirty="0" smtClean="0"/>
              <a:t>focal length it’s possible to resolve most of </a:t>
            </a:r>
            <a:r>
              <a:rPr lang="pl-PL" dirty="0" smtClean="0"/>
              <a:t>near eclipsing binaries </a:t>
            </a:r>
            <a:r>
              <a:rPr lang="pl-PL" dirty="0" smtClean="0"/>
              <a:t>when observing KELT or TESS</a:t>
            </a:r>
            <a:r>
              <a:rPr lang="pl-PL" baseline="0" dirty="0" smtClean="0"/>
              <a:t> exoplanet candidates. Single exposures don’t have a large dynamic range, but stacking improves it. As an example, on WASP-3 b observation presented before, it’s possible to </a:t>
            </a:r>
            <a:r>
              <a:rPr lang="pl-PL" baseline="0" dirty="0" smtClean="0"/>
              <a:t>find them </a:t>
            </a:r>
            <a:r>
              <a:rPr lang="pl-PL" baseline="0" dirty="0" smtClean="0"/>
              <a:t>around stars down to 6 magnitudes fainter. This makes a small and cheap setup a powerful tool in verification of candidates. Despite extremely small sensor, observations resulted in discovery of more than 50 variable </a:t>
            </a:r>
            <a:r>
              <a:rPr lang="pl-PL" baseline="0" dirty="0" smtClean="0"/>
              <a:t>stars. </a:t>
            </a:r>
            <a:r>
              <a:rPr lang="pl-PL" baseline="0" dirty="0" smtClean="0"/>
              <a:t>Except that, a Warm Jupiter K2-232 b detection was presented in discovery paper leaded by Yu et al. [50s]</a:t>
            </a:r>
          </a:p>
        </p:txBody>
      </p:sp>
      <p:sp>
        <p:nvSpPr>
          <p:cNvPr id="4" name="Slide Number Placeholder 3"/>
          <p:cNvSpPr>
            <a:spLocks noGrp="1"/>
          </p:cNvSpPr>
          <p:nvPr>
            <p:ph type="sldNum" sz="quarter" idx="10"/>
          </p:nvPr>
        </p:nvSpPr>
        <p:spPr/>
        <p:txBody>
          <a:bodyPr/>
          <a:lstStyle/>
          <a:p>
            <a:fld id="{72974B63-7BE5-4294-BA24-335410C23E68}" type="slidenum">
              <a:rPr lang="pl-PL" smtClean="0"/>
              <a:t>9</a:t>
            </a:fld>
            <a:endParaRPr lang="pl-PL"/>
          </a:p>
        </p:txBody>
      </p:sp>
    </p:spTree>
    <p:extLst>
      <p:ext uri="{BB962C8B-B14F-4D97-AF65-F5344CB8AC3E}">
        <p14:creationId xmlns:p14="http://schemas.microsoft.com/office/powerpoint/2010/main" val="1911793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t>13.09.2018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t>13.09.2018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t>13.09.2018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D17FA3B-C404-4317-B0BC-953931111309}" type="datetimeFigureOut">
              <a:rPr lang="pl-PL" smtClean="0"/>
              <a:t>13.09.2018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FD17FA3B-C404-4317-B0BC-953931111309}" type="datetimeFigureOut">
              <a:rPr lang="pl-PL" smtClean="0"/>
              <a:t>13.09.2018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FD17FA3B-C404-4317-B0BC-953931111309}" type="datetimeFigureOut">
              <a:rPr lang="pl-PL" smtClean="0"/>
              <a:t>13.09.2018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FD17FA3B-C404-4317-B0BC-953931111309}" type="datetimeFigureOut">
              <a:rPr lang="pl-PL" smtClean="0"/>
              <a:t>13.09.2018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FD17FA3B-C404-4317-B0BC-953931111309}" type="datetimeFigureOut">
              <a:rPr lang="pl-PL" smtClean="0"/>
              <a:t>13.09.2018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t>13.09.2018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t>13.09.2018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t>13.09.2018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t>‹#›</a:t>
            </a:fld>
            <a:endParaRPr lang="pl-PL"/>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7FA3B-C404-4317-B0BC-953931111309}" type="datetimeFigureOut">
              <a:rPr lang="pl-PL" smtClean="0"/>
              <a:t>13.09.2018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1897F-8F23-433E-A660-EFF8D3EDA506}"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google.pl/url?sa=i&amp;rct=j&amp;q=&amp;esrc=s&amp;source=images&amp;cd=&amp;cad=rja&amp;uact=8&amp;ved=2ahUKEwi106Lr5urcAhVRaFAKHZVZC3QQjRx6BAgBEAU&amp;url=https://ru.aliexpress.com/item/QHY163M-cooled-usb3-0-planetary-deep-sky-ColdMOS-camera/32749985235.html&amp;psig=AOvVaw0MQILkYjZM_VWp2kSkU6Cn&amp;ust=1534276307850950" TargetMode="External"/><Relationship Id="rId7" Type="http://schemas.openxmlformats.org/officeDocument/2006/relationships/hyperlink" Target="https://www.google.pl/url?sa=i&amp;rct=j&amp;q=&amp;esrc=s&amp;source=images&amp;cd=&amp;cad=rja&amp;uact=8&amp;ved=2ahUKEwjaiZLi5-rcAhUMa1AKHcFrCisQjRx6BAgBEAU&amp;url=https://www.astroshop.pl/aparaty-do-astrofotografii/atik-aparat-fotograficzny-horizon-mono/p,56309&amp;psig=AOvVaw38UsL4l47JNooxUd0KDBNj&amp;ust=153427656840139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google.pl/url?sa=i&amp;rct=j&amp;q=&amp;esrc=s&amp;source=images&amp;cd=&amp;cad=rja&amp;uact=8&amp;ved=2ahUKEwicwtT05urcAhWCYVAKHUbOABYQjRx6BAgBEAU&amp;url=https://www.telescopehouse.com/altair-hypercam-imx174-usb3-0-mono-guide-ima.html&amp;psig=AOvVaw3Qtjjjz7NTGhqBwGdzxqML&amp;ust=1534276333116789" TargetMode="External"/><Relationship Id="rId10" Type="http://schemas.openxmlformats.org/officeDocument/2006/relationships/image" Target="../media/image5.jpeg"/><Relationship Id="rId4" Type="http://schemas.openxmlformats.org/officeDocument/2006/relationships/image" Target="../media/image2.jpeg"/><Relationship Id="rId9" Type="http://schemas.openxmlformats.org/officeDocument/2006/relationships/hyperlink" Target="https://www.google.pl/url?sa=i&amp;rct=j&amp;q=&amp;esrc=s&amp;source=images&amp;cd=&amp;cad=rja&amp;uact=8&amp;ved=2ahUKEwjkwJbZ5urcAhWLPFAKHQFGC6EQjRx6BAgBEAU&amp;url=https://tavcso.hu/termekcsoport/asi174_cool&amp;psig=AOvVaw3xfBnBLCtG4lkO7-9OtmKV&amp;ust=153427625809784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astropolis.pl/uploads/monthly_2018_05/image.png.7be2e1b3fec16226bc62178206ec78ad.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extLst>
              <a:ext uri="{BEBA8EAE-BF5A-486C-A8C5-ECC9F3942E4B}">
                <a14:imgProps xmlns:a14="http://schemas.microsoft.com/office/drawing/2010/main">
                  <a14:imgLayer r:embed="rId4">
                    <a14:imgEffect>
                      <a14:brightnessContrast bright="-2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0" y="1742951"/>
            <a:ext cx="9144000" cy="1470025"/>
          </a:xfrm>
        </p:spPr>
        <p:txBody>
          <a:bodyPr>
            <a:noAutofit/>
          </a:bodyPr>
          <a:lstStyle/>
          <a:p>
            <a:r>
              <a:rPr lang="pl-PL" sz="5400" dirty="0" smtClean="0">
                <a:ln>
                  <a:solidFill>
                    <a:srgbClr val="C00000"/>
                  </a:solidFill>
                </a:ln>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Use of CMOS cameras</a:t>
            </a:r>
            <a:endParaRPr lang="pl-PL" sz="5400" dirty="0">
              <a:ln>
                <a:solidFill>
                  <a:srgbClr val="C00000"/>
                </a:solidFill>
              </a:ln>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4" name="Podtytuł 2"/>
          <p:cNvSpPr txBox="1">
            <a:spLocks/>
          </p:cNvSpPr>
          <p:nvPr/>
        </p:nvSpPr>
        <p:spPr>
          <a:xfrm>
            <a:off x="0" y="6309320"/>
            <a:ext cx="9144000" cy="54868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l-PL" sz="2400" dirty="0" smtClean="0">
                <a:solidFill>
                  <a:schemeClr val="bg1">
                    <a:lumMod val="65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EPSC 2018 – Berlin, Germany – Gabriel Murawski (AM1)</a:t>
            </a:r>
            <a:endParaRPr lang="pl-PL" sz="2400" dirty="0">
              <a:solidFill>
                <a:schemeClr val="bg1">
                  <a:lumMod val="65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6" name="Rectangle 5"/>
          <p:cNvSpPr/>
          <p:nvPr/>
        </p:nvSpPr>
        <p:spPr>
          <a:xfrm>
            <a:off x="611560" y="3212976"/>
            <a:ext cx="7920880" cy="1754326"/>
          </a:xfrm>
          <a:prstGeom prst="rect">
            <a:avLst/>
          </a:prstGeom>
        </p:spPr>
        <p:txBody>
          <a:bodyPr wrap="square">
            <a:spAutoFit/>
          </a:bodyPr>
          <a:lstStyle/>
          <a:p>
            <a:pPr algn="ctr"/>
            <a:r>
              <a:rPr lang="pl-PL" sz="54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in exoplanet transit photometry</a:t>
            </a:r>
            <a:endParaRPr lang="pl-PL" sz="5400" dirty="0">
              <a:ln>
                <a:solidFill>
                  <a:srgbClr val="C00000"/>
                </a:solidFill>
              </a:ln>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83938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http://var2.astro.cz/tresca/tmp/1533923337_HD%20189733%20b%20REF%20%5b5%5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 y="980728"/>
            <a:ext cx="11140801" cy="74310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11560" y="5517232"/>
            <a:ext cx="6411762"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Defocused stars</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sp>
        <p:nvSpPr>
          <p:cNvPr id="12" name="Rounded Rectangle 11"/>
          <p:cNvSpPr/>
          <p:nvPr/>
        </p:nvSpPr>
        <p:spPr>
          <a:xfrm>
            <a:off x="467544" y="5428674"/>
            <a:ext cx="4896544"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Picture 8" descr="http://var2.astro.cz/tresca/transit_FIT_detail.php?id=15339233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 y="1464056"/>
            <a:ext cx="3312368"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var2.astro.cz/tresca/tmp/1535045428_HD%20209458%20b%20REF%20%5b3%5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3" y="0"/>
            <a:ext cx="5833524" cy="14640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var2.astro.cz/tresca/transit_FIT_detail.php?id=15350454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1631" y="0"/>
            <a:ext cx="3312368" cy="331236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Elbow Connector 21"/>
          <p:cNvCxnSpPr/>
          <p:nvPr/>
        </p:nvCxnSpPr>
        <p:spPr>
          <a:xfrm>
            <a:off x="4001" y="1469457"/>
            <a:ext cx="11628784" cy="1848312"/>
          </a:xfrm>
          <a:prstGeom prst="bentConnector3">
            <a:avLst/>
          </a:prstGeom>
          <a:effectLst>
            <a:glow rad="635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Symbol zastępczy zawartości 2"/>
          <p:cNvSpPr txBox="1">
            <a:spLocks/>
          </p:cNvSpPr>
          <p:nvPr/>
        </p:nvSpPr>
        <p:spPr>
          <a:xfrm>
            <a:off x="539552" y="1817549"/>
            <a:ext cx="2160240"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400" b="1"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HD 189733 b</a:t>
            </a:r>
            <a:endParaRPr lang="pl-PL" sz="2400" b="1" dirty="0">
              <a:effectLst>
                <a:outerShdw blurRad="38100" dist="38100" dir="2700000" algn="tl">
                  <a:srgbClr val="000000">
                    <a:alpha val="43137"/>
                  </a:srgbClr>
                </a:outerShdw>
              </a:effectLst>
            </a:endParaRPr>
          </a:p>
        </p:txBody>
      </p:sp>
      <p:sp>
        <p:nvSpPr>
          <p:cNvPr id="10" name="Symbol zastępczy zawartości 2"/>
          <p:cNvSpPr txBox="1">
            <a:spLocks/>
          </p:cNvSpPr>
          <p:nvPr/>
        </p:nvSpPr>
        <p:spPr>
          <a:xfrm>
            <a:off x="6353434" y="443996"/>
            <a:ext cx="2268761"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400" b="1"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HD 209458 b</a:t>
            </a:r>
            <a:endParaRPr lang="pl-PL" sz="2400" b="1" dirty="0">
              <a:effectLst>
                <a:outerShdw blurRad="38100" dist="38100" dir="2700000" algn="tl">
                  <a:srgbClr val="000000">
                    <a:alpha val="43137"/>
                  </a:srgbClr>
                </a:outerShdw>
              </a:effectLst>
            </a:endParaRPr>
          </a:p>
        </p:txBody>
      </p:sp>
      <p:sp>
        <p:nvSpPr>
          <p:cNvPr id="14" name="Symbol zastępczy zawartości 2"/>
          <p:cNvSpPr txBox="1">
            <a:spLocks/>
          </p:cNvSpPr>
          <p:nvPr/>
        </p:nvSpPr>
        <p:spPr>
          <a:xfrm>
            <a:off x="1115616" y="4221088"/>
            <a:ext cx="2160240"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600" b="1"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With 4-inch lens</a:t>
            </a:r>
            <a:endParaRPr lang="pl-PL" sz="1600" b="1" dirty="0">
              <a:effectLst>
                <a:outerShdw blurRad="38100" dist="38100" dir="2700000" algn="tl">
                  <a:srgbClr val="000000">
                    <a:alpha val="43137"/>
                  </a:srgbClr>
                </a:outerShdw>
              </a:effectLst>
            </a:endParaRPr>
          </a:p>
        </p:txBody>
      </p:sp>
      <p:sp>
        <p:nvSpPr>
          <p:cNvPr id="16" name="Symbol zastępczy zawartości 2"/>
          <p:cNvSpPr txBox="1">
            <a:spLocks/>
          </p:cNvSpPr>
          <p:nvPr/>
        </p:nvSpPr>
        <p:spPr>
          <a:xfrm>
            <a:off x="6444208" y="2708920"/>
            <a:ext cx="2683062"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600" b="1"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With 8-inch telescope</a:t>
            </a:r>
            <a:endParaRPr lang="pl-PL"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34423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135" y="-1611560"/>
            <a:ext cx="12708863" cy="846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11560" y="5517232"/>
            <a:ext cx="3528392"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Conclusions</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sp>
        <p:nvSpPr>
          <p:cNvPr id="7" name="Rounded Rectangle 6"/>
          <p:cNvSpPr/>
          <p:nvPr/>
        </p:nvSpPr>
        <p:spPr>
          <a:xfrm>
            <a:off x="467544" y="5428674"/>
            <a:ext cx="3744416"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12831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75" y="-99392"/>
            <a:ext cx="10436088"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ytuł 1"/>
          <p:cNvSpPr>
            <a:spLocks noGrp="1"/>
          </p:cNvSpPr>
          <p:nvPr>
            <p:ph type="title"/>
          </p:nvPr>
        </p:nvSpPr>
        <p:spPr>
          <a:xfrm>
            <a:off x="611560" y="548680"/>
            <a:ext cx="8229600" cy="2232248"/>
          </a:xfrm>
        </p:spPr>
        <p:txBody>
          <a:bodyPr>
            <a:normAutofit/>
          </a:bodyPr>
          <a:lstStyle/>
          <a:p>
            <a:r>
              <a:rPr lang="pl-PL" dirty="0" smtClean="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Thank you for your attention!</a:t>
            </a:r>
            <a:r>
              <a:rPr lang="pl-PL" dirty="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
            </a:r>
            <a:br>
              <a:rPr lang="pl-PL" dirty="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br>
            <a:r>
              <a:rPr lang="pl-PL" dirty="0" smtClean="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
            </a:r>
            <a:br>
              <a:rPr lang="pl-PL" dirty="0" smtClean="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br>
            <a:r>
              <a:rPr lang="pl-PL" sz="3600" dirty="0" smtClean="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Questions?</a:t>
            </a:r>
            <a:endParaRPr lang="pl-PL" dirty="0">
              <a:solidFill>
                <a:schemeClr val="accent4">
                  <a:lumMod val="60000"/>
                  <a:lumOff val="40000"/>
                </a:schemeClr>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4" name="Symbol zastępczy zawartości 2"/>
          <p:cNvSpPr txBox="1">
            <a:spLocks/>
          </p:cNvSpPr>
          <p:nvPr/>
        </p:nvSpPr>
        <p:spPr>
          <a:xfrm>
            <a:off x="35496" y="6021288"/>
            <a:ext cx="4680520" cy="7380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000" dirty="0" smtClean="0">
                <a:solidFill>
                  <a:schemeClr val="bg1">
                    <a:lumMod val="8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I want to thank Tomasz Ściężor and Joshua Pepper for making comments!</a:t>
            </a:r>
            <a:endParaRPr lang="pl-PL" sz="2000" dirty="0">
              <a:solidFill>
                <a:schemeClr val="bg1">
                  <a:lumMod val="8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0849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Podobny obraz">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271" y="-96014"/>
            <a:ext cx="4819650" cy="38862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Znalezione obrazy dla zapytania altair camera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4610" y="3590170"/>
            <a:ext cx="2971799"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Znalezione obrazy dla zapytania atik cmos camera">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3538" y="3451859"/>
            <a:ext cx="3248422" cy="32484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odobny obraz">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809" y="46885"/>
            <a:ext cx="3600400" cy="3600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288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scontent-frt3-2.xx.fbcdn.net/v/t1.15752-9/s2048x2048/40556971_1883700711698265_1489842735287369728_n.jpg?_nc_cat=0&amp;oh=d6df04e3f2e71ca79c35b5841965b1ea&amp;oe=5C3300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60" y="-108731"/>
            <a:ext cx="10090327" cy="7567745"/>
          </a:xfrm>
          <a:prstGeom prst="rect">
            <a:avLst/>
          </a:prstGeom>
          <a:noFill/>
          <a:extLst>
            <a:ext uri="{909E8E84-426E-40DD-AFC4-6F175D3DCCD1}">
              <a14:hiddenFill xmlns:a14="http://schemas.microsoft.com/office/drawing/2010/main">
                <a:solidFill>
                  <a:srgbClr val="FFFFFF"/>
                </a:solidFill>
              </a14:hiddenFill>
            </a:ext>
          </a:extLst>
        </p:spPr>
      </p:pic>
      <p:sp>
        <p:nvSpPr>
          <p:cNvPr id="16" name="Symbol zastępczy zawartości 2"/>
          <p:cNvSpPr txBox="1">
            <a:spLocks/>
          </p:cNvSpPr>
          <p:nvPr/>
        </p:nvSpPr>
        <p:spPr>
          <a:xfrm>
            <a:off x="6732240" y="3140968"/>
            <a:ext cx="2160240" cy="12710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600" b="1" dirty="0" smtClean="0">
                <a:solidFill>
                  <a:schemeClr val="bg1">
                    <a:lumMod val="7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ASI178MM-c camera</a:t>
            </a:r>
            <a:endParaRPr lang="pl-PL" sz="2600" b="1" dirty="0">
              <a:effectLst>
                <a:outerShdw blurRad="38100" dist="38100" dir="2700000" algn="tl">
                  <a:srgbClr val="000000">
                    <a:alpha val="43137"/>
                  </a:srgbClr>
                </a:outerShdw>
              </a:effectLst>
            </a:endParaRPr>
          </a:p>
        </p:txBody>
      </p:sp>
      <p:sp>
        <p:nvSpPr>
          <p:cNvPr id="17" name="Right Arrow 16"/>
          <p:cNvSpPr/>
          <p:nvPr/>
        </p:nvSpPr>
        <p:spPr>
          <a:xfrm rot="12673063">
            <a:off x="5404522" y="2636419"/>
            <a:ext cx="1368152" cy="504056"/>
          </a:xfrm>
          <a:prstGeom prst="rightArrow">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Right Arrow 17"/>
          <p:cNvSpPr/>
          <p:nvPr/>
        </p:nvSpPr>
        <p:spPr>
          <a:xfrm rot="8539674">
            <a:off x="4980070" y="1130229"/>
            <a:ext cx="1368152" cy="504056"/>
          </a:xfrm>
          <a:prstGeom prst="rightArrow">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ymbol zastępczy zawartości 2"/>
          <p:cNvSpPr txBox="1">
            <a:spLocks/>
          </p:cNvSpPr>
          <p:nvPr/>
        </p:nvSpPr>
        <p:spPr>
          <a:xfrm>
            <a:off x="4113782" y="260648"/>
            <a:ext cx="4778698"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600" b="1" dirty="0" smtClean="0">
                <a:solidFill>
                  <a:schemeClr val="bg1">
                    <a:lumMod val="7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Canon FD 300mm f/2.8 L lens</a:t>
            </a:r>
            <a:endParaRPr lang="pl-PL" sz="2600" b="1" dirty="0">
              <a:effectLst>
                <a:outerShdw blurRad="38100" dist="38100" dir="2700000" algn="tl">
                  <a:srgbClr val="000000">
                    <a:alpha val="43137"/>
                  </a:srgbClr>
                </a:outerShdw>
              </a:effectLst>
            </a:endParaRPr>
          </a:p>
        </p:txBody>
      </p:sp>
      <p:sp>
        <p:nvSpPr>
          <p:cNvPr id="20" name="Right Arrow 19"/>
          <p:cNvSpPr/>
          <p:nvPr/>
        </p:nvSpPr>
        <p:spPr>
          <a:xfrm rot="964183">
            <a:off x="2776763" y="1650726"/>
            <a:ext cx="1368152" cy="504056"/>
          </a:xfrm>
          <a:prstGeom prst="rightArrow">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ymbol zastępczy zawartości 2"/>
          <p:cNvSpPr txBox="1">
            <a:spLocks/>
          </p:cNvSpPr>
          <p:nvPr/>
        </p:nvSpPr>
        <p:spPr>
          <a:xfrm>
            <a:off x="611560" y="1340768"/>
            <a:ext cx="2160240"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600" b="1" dirty="0" smtClean="0">
                <a:solidFill>
                  <a:schemeClr val="bg1">
                    <a:lumMod val="7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EQ5 mount</a:t>
            </a:r>
            <a:endParaRPr lang="pl-PL" sz="2600" b="1" dirty="0">
              <a:effectLst>
                <a:outerShdw blurRad="38100" dist="38100" dir="2700000" algn="tl">
                  <a:srgbClr val="000000">
                    <a:alpha val="43137"/>
                  </a:srgbClr>
                </a:outerShdw>
              </a:effectLst>
            </a:endParaRPr>
          </a:p>
        </p:txBody>
      </p:sp>
      <p:sp>
        <p:nvSpPr>
          <p:cNvPr id="22" name="Symbol zastępczy zawartości 2"/>
          <p:cNvSpPr txBox="1">
            <a:spLocks/>
          </p:cNvSpPr>
          <p:nvPr/>
        </p:nvSpPr>
        <p:spPr>
          <a:xfrm>
            <a:off x="785866" y="5782086"/>
            <a:ext cx="2160240"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600" b="1" dirty="0" smtClean="0">
                <a:solidFill>
                  <a:schemeClr val="bg1">
                    <a:lumMod val="7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ASUS laptop</a:t>
            </a:r>
            <a:endParaRPr lang="pl-PL" sz="2600" b="1" dirty="0">
              <a:effectLst>
                <a:outerShdw blurRad="38100" dist="38100" dir="2700000" algn="tl">
                  <a:srgbClr val="000000">
                    <a:alpha val="43137"/>
                  </a:srgbClr>
                </a:outerShdw>
              </a:effectLst>
            </a:endParaRPr>
          </a:p>
        </p:txBody>
      </p:sp>
      <p:sp>
        <p:nvSpPr>
          <p:cNvPr id="23" name="Right Arrow 22"/>
          <p:cNvSpPr/>
          <p:nvPr/>
        </p:nvSpPr>
        <p:spPr>
          <a:xfrm rot="21097080">
            <a:off x="3246424" y="5636228"/>
            <a:ext cx="1368152" cy="504056"/>
          </a:xfrm>
          <a:prstGeom prst="rightArrow">
            <a:avLst/>
          </a:prstGeom>
          <a:solidFill>
            <a:srgbClr val="FFFF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6" name="Picture 4" descr="Brak automatycznego tekstu alternatywne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624462"/>
            <a:ext cx="1787550" cy="1787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7020271" y="4412012"/>
            <a:ext cx="1881201" cy="2242759"/>
            <a:chOff x="2987" y="0"/>
            <a:chExt cx="2661308" cy="4320479"/>
          </a:xfrm>
        </p:grpSpPr>
        <p:sp>
          <p:nvSpPr>
            <p:cNvPr id="25" name="Rectangle 24"/>
            <p:cNvSpPr/>
            <p:nvPr/>
          </p:nvSpPr>
          <p:spPr>
            <a:xfrm>
              <a:off x="2987" y="0"/>
              <a:ext cx="2661308" cy="4320479"/>
            </a:xfrm>
            <a:prstGeom prst="rect">
              <a:avLst/>
            </a:prstGeom>
            <a:solidFill>
              <a:srgbClr val="4F81BD">
                <a:alpha val="36078"/>
              </a:srgbClr>
            </a:solidFill>
            <a:ln>
              <a:solidFill>
                <a:schemeClr val="tx2">
                  <a:lumMod val="50000"/>
                </a:schemeClr>
              </a:solidFill>
            </a:ln>
          </p:spPr>
          <p:style>
            <a:lnRef idx="0">
              <a:scrgbClr r="0" g="0" b="0"/>
            </a:lnRef>
            <a:fillRef idx="3">
              <a:scrgbClr r="0" g="0" b="0"/>
            </a:fillRef>
            <a:effectRef idx="3">
              <a:schemeClr val="accent1">
                <a:hueOff val="0"/>
                <a:satOff val="0"/>
                <a:lumOff val="0"/>
                <a:alphaOff val="0"/>
              </a:schemeClr>
            </a:effectRef>
            <a:fontRef idx="minor">
              <a:schemeClr val="lt1"/>
            </a:fontRef>
          </p:style>
        </p:sp>
        <p:sp>
          <p:nvSpPr>
            <p:cNvPr id="26" name="Rectangle 25"/>
            <p:cNvSpPr/>
            <p:nvPr/>
          </p:nvSpPr>
          <p:spPr>
            <a:xfrm>
              <a:off x="2987" y="0"/>
              <a:ext cx="2661308" cy="43204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t" anchorCtr="0">
              <a:noAutofit/>
            </a:bodyPr>
            <a:lstStyle/>
            <a:p>
              <a:pPr lvl="0" algn="ctr" defTabSz="666750">
                <a:lnSpc>
                  <a:spcPct val="90000"/>
                </a:lnSpc>
                <a:spcBef>
                  <a:spcPct val="0"/>
                </a:spcBef>
                <a:spcAft>
                  <a:spcPct val="35000"/>
                </a:spcAft>
              </a:pPr>
              <a:endPar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Pixel size: 2.4µm</a:t>
              </a:r>
            </a:p>
            <a:p>
              <a:pPr lvl="0" algn="ctr" defTabSz="666750">
                <a:lnSpc>
                  <a:spcPct val="90000"/>
                </a:lnSpc>
                <a:spcBef>
                  <a:spcPct val="0"/>
                </a:spcBef>
                <a:spcAft>
                  <a:spcPct val="35000"/>
                </a:spcAft>
              </a:pPr>
              <a:endParaRPr lang="pl-PL" sz="1500" b="0" u="none" kern="1200" dirty="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Scale: </a:t>
              </a: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1.65”/px </a:t>
              </a:r>
              <a:r>
                <a:rPr lang="pl-PL" sz="1500" b="0" u="none" kern="12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(300mm)</a:t>
              </a: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0.65”/px (800mm)</a:t>
              </a:r>
              <a:endParaRPr lang="pl-PL" sz="1500" b="0" u="none" kern="1200" dirty="0">
                <a:solidFill>
                  <a:schemeClr val="bg1"/>
                </a:solidFill>
              </a:endParaRPr>
            </a:p>
          </p:txBody>
        </p:sp>
      </p:grpSp>
    </p:spTree>
    <p:extLst>
      <p:ext uri="{BB962C8B-B14F-4D97-AF65-F5344CB8AC3E}">
        <p14:creationId xmlns:p14="http://schemas.microsoft.com/office/powerpoint/2010/main" val="4360328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ounded Rectangle 6"/>
          <p:cNvSpPr/>
          <p:nvPr/>
        </p:nvSpPr>
        <p:spPr>
          <a:xfrm>
            <a:off x="467544" y="5517232"/>
            <a:ext cx="3960440"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Rectangle 7"/>
          <p:cNvSpPr/>
          <p:nvPr/>
        </p:nvSpPr>
        <p:spPr>
          <a:xfrm>
            <a:off x="611560" y="5622339"/>
            <a:ext cx="6411762"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Linearity test</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sp>
        <p:nvSpPr>
          <p:cNvPr id="5" name="Symbol zastępczy zawartości 2"/>
          <p:cNvSpPr txBox="1">
            <a:spLocks/>
          </p:cNvSpPr>
          <p:nvPr/>
        </p:nvSpPr>
        <p:spPr>
          <a:xfrm>
            <a:off x="4572000" y="5526293"/>
            <a:ext cx="4392488" cy="12473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000" dirty="0" smtClean="0">
                <a:solidFill>
                  <a:schemeClr val="bg1">
                    <a:lumMod val="7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IMX178 looks linear up to maximum ADU value. Similar results are    observed in other CMOS cameras.</a:t>
            </a:r>
            <a:endParaRPr lang="pl-PL" sz="20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58"/>
            <a:ext cx="9170992" cy="529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6655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7763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ounded Rectangle 6"/>
          <p:cNvSpPr/>
          <p:nvPr/>
        </p:nvSpPr>
        <p:spPr>
          <a:xfrm>
            <a:off x="395536" y="5428674"/>
            <a:ext cx="6120680"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Rectangle 7"/>
          <p:cNvSpPr/>
          <p:nvPr/>
        </p:nvSpPr>
        <p:spPr>
          <a:xfrm>
            <a:off x="539552" y="5517232"/>
            <a:ext cx="6411762"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Properties of transits</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pic>
        <p:nvPicPr>
          <p:cNvPr id="5124" name="Picture 4" descr="http://var2.astro.cz/tresca/transit_FIT_detail.php?id=1534756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129" y="-1"/>
            <a:ext cx="2285999" cy="22859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var2.astro.cz/tresca/transit_FIT_detail.php?id=15256191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7129" y="2285998"/>
            <a:ext cx="2295131" cy="229513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var2.astro.cz/tresca/transit_FIT_detail.php?id=15336306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7129" y="4581129"/>
            <a:ext cx="2276872" cy="227687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516" y="476672"/>
            <a:ext cx="6480720" cy="3936010"/>
          </a:xfrm>
          <a:prstGeom prst="roundRect">
            <a:avLst>
              <a:gd name="adj" fmla="val 8594"/>
            </a:avLst>
          </a:prstGeom>
          <a:solidFill>
            <a:srgbClr val="FFFFFF">
              <a:shade val="85000"/>
            </a:srgbClr>
          </a:solidFill>
          <a:ln>
            <a:noFill/>
          </a:ln>
          <a:effectLst>
            <a:reflection blurRad="50800" stA="25000" endPos="33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5" name="Symbol zastępczy zawartości 2"/>
          <p:cNvSpPr txBox="1">
            <a:spLocks/>
          </p:cNvSpPr>
          <p:nvPr/>
        </p:nvSpPr>
        <p:spPr>
          <a:xfrm>
            <a:off x="7524328" y="6348230"/>
            <a:ext cx="1601146" cy="5097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600" b="1"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Source: ETD</a:t>
            </a:r>
            <a:endParaRPr lang="pl-PL" sz="1600" b="1" dirty="0">
              <a:effectLst>
                <a:outerShdw blurRad="38100" dist="38100" dir="2700000" algn="tl">
                  <a:srgbClr val="000000">
                    <a:alpha val="43137"/>
                  </a:srgbClr>
                </a:outerShdw>
              </a:effectLst>
            </a:endParaRPr>
          </a:p>
        </p:txBody>
      </p:sp>
      <p:sp>
        <p:nvSpPr>
          <p:cNvPr id="9" name="Symbol zastępczy zawartości 2"/>
          <p:cNvSpPr txBox="1">
            <a:spLocks/>
          </p:cNvSpPr>
          <p:nvPr/>
        </p:nvSpPr>
        <p:spPr>
          <a:xfrm>
            <a:off x="1151620" y="4544259"/>
            <a:ext cx="4608512" cy="8289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000" dirty="0" smtClean="0">
                <a:solidFill>
                  <a:schemeClr val="bg1">
                    <a:lumMod val="7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Transit depth limits for 4-inch lens and CBB filter in typical conditions.</a:t>
            </a:r>
            <a:endParaRPr lang="pl-PL"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53868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9" y="67"/>
            <a:ext cx="92117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467544" y="5428674"/>
            <a:ext cx="7921828"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Rectangle 8"/>
          <p:cNvSpPr/>
          <p:nvPr/>
        </p:nvSpPr>
        <p:spPr>
          <a:xfrm>
            <a:off x="611560" y="5517232"/>
            <a:ext cx="8280920"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Purpose of short exposures</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grpSp>
        <p:nvGrpSpPr>
          <p:cNvPr id="6" name="Group 5"/>
          <p:cNvGrpSpPr/>
          <p:nvPr/>
        </p:nvGrpSpPr>
        <p:grpSpPr>
          <a:xfrm>
            <a:off x="7092280" y="188639"/>
            <a:ext cx="1881201" cy="2242760"/>
            <a:chOff x="104857" y="-8135959"/>
            <a:chExt cx="2661308" cy="4320481"/>
          </a:xfrm>
        </p:grpSpPr>
        <p:sp>
          <p:nvSpPr>
            <p:cNvPr id="7" name="Rectangle 6"/>
            <p:cNvSpPr/>
            <p:nvPr/>
          </p:nvSpPr>
          <p:spPr>
            <a:xfrm>
              <a:off x="104857" y="-8135957"/>
              <a:ext cx="2661308" cy="4320479"/>
            </a:xfrm>
            <a:prstGeom prst="rect">
              <a:avLst/>
            </a:prstGeom>
            <a:solidFill>
              <a:srgbClr val="4F81BD">
                <a:alpha val="36078"/>
              </a:srgbClr>
            </a:solidFill>
            <a:ln>
              <a:solidFill>
                <a:schemeClr val="tx2">
                  <a:lumMod val="50000"/>
                </a:schemeClr>
              </a:solidFill>
            </a:ln>
          </p:spPr>
          <p:style>
            <a:lnRef idx="0">
              <a:scrgbClr r="0" g="0" b="0"/>
            </a:lnRef>
            <a:fillRef idx="3">
              <a:scrgbClr r="0" g="0" b="0"/>
            </a:fillRef>
            <a:effectRef idx="3">
              <a:schemeClr val="accent1">
                <a:hueOff val="0"/>
                <a:satOff val="0"/>
                <a:lumOff val="0"/>
                <a:alphaOff val="0"/>
              </a:schemeClr>
            </a:effectRef>
            <a:fontRef idx="minor">
              <a:schemeClr val="lt1"/>
            </a:fontRef>
          </p:style>
        </p:sp>
        <p:sp>
          <p:nvSpPr>
            <p:cNvPr id="10" name="Rectangle 9"/>
            <p:cNvSpPr/>
            <p:nvPr/>
          </p:nvSpPr>
          <p:spPr>
            <a:xfrm>
              <a:off x="104857" y="-8135959"/>
              <a:ext cx="2661308" cy="43204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t" anchorCtr="0">
              <a:noAutofit/>
            </a:bodyPr>
            <a:lstStyle/>
            <a:p>
              <a:pPr lvl="0" algn="ctr" defTabSz="666750">
                <a:lnSpc>
                  <a:spcPct val="90000"/>
                </a:lnSpc>
                <a:spcBef>
                  <a:spcPct val="0"/>
                </a:spcBef>
                <a:spcAft>
                  <a:spcPct val="35000"/>
                </a:spcAft>
              </a:pPr>
              <a:endParaRPr lang="pl-PL" sz="1500" b="1"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pPr lvl="0" algn="ctr" defTabSz="666750">
                <a:lnSpc>
                  <a:spcPct val="90000"/>
                </a:lnSpc>
                <a:spcBef>
                  <a:spcPct val="0"/>
                </a:spcBef>
                <a:spcAft>
                  <a:spcPct val="35000"/>
                </a:spcAft>
              </a:pPr>
              <a:r>
                <a:rPr lang="pl-PL" sz="2000" b="1"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WASP-3 b</a:t>
              </a:r>
            </a:p>
            <a:p>
              <a:pPr lvl="0" algn="ctr" defTabSz="666750">
                <a:lnSpc>
                  <a:spcPct val="90000"/>
                </a:lnSpc>
                <a:spcBef>
                  <a:spcPct val="0"/>
                </a:spcBef>
                <a:spcAft>
                  <a:spcPct val="35000"/>
                </a:spcAft>
              </a:pPr>
              <a:endParaRPr lang="pl-PL" sz="1500" dirty="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Star: 10.64 mag</a:t>
              </a: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Depth: 0.013 mag</a:t>
              </a: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Duration: 158 min</a:t>
              </a:r>
            </a:p>
            <a:p>
              <a:pPr lvl="0" algn="ctr" defTabSz="666750">
                <a:lnSpc>
                  <a:spcPct val="90000"/>
                </a:lnSpc>
                <a:spcBef>
                  <a:spcPct val="0"/>
                </a:spcBef>
                <a:spcAft>
                  <a:spcPct val="35000"/>
                </a:spcAft>
              </a:pP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Constellation: </a:t>
              </a:r>
              <a:r>
                <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Lyra</a:t>
              </a:r>
              <a:endParaRPr lang="pl-PL" sz="1500" dirty="0" smtClean="0">
                <a:solidFill>
                  <a:schemeClr val="bg1"/>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p:txBody>
        </p:sp>
      </p:grpSp>
    </p:spTree>
    <p:extLst>
      <p:ext uri="{BB962C8B-B14F-4D97-AF65-F5344CB8AC3E}">
        <p14:creationId xmlns:p14="http://schemas.microsoft.com/office/powerpoint/2010/main" val="141020698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0"/>
            <a:ext cx="9252520" cy="691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le 6"/>
          <p:cNvSpPr/>
          <p:nvPr/>
        </p:nvSpPr>
        <p:spPr>
          <a:xfrm>
            <a:off x="107504" y="5805264"/>
            <a:ext cx="7200800"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Rectangle 9"/>
          <p:cNvSpPr/>
          <p:nvPr/>
        </p:nvSpPr>
        <p:spPr>
          <a:xfrm>
            <a:off x="107504" y="5893821"/>
            <a:ext cx="8280920"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Usage of short exposures</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sp>
        <p:nvSpPr>
          <p:cNvPr id="5" name="Symbol zastępczy zawartości 2"/>
          <p:cNvSpPr txBox="1">
            <a:spLocks/>
          </p:cNvSpPr>
          <p:nvPr/>
        </p:nvSpPr>
        <p:spPr>
          <a:xfrm>
            <a:off x="7164287" y="188640"/>
            <a:ext cx="1763859" cy="623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800"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2.8 mmag</a:t>
            </a:r>
            <a:endParaRPr lang="pl-PL" sz="1800" dirty="0">
              <a:effectLst>
                <a:outerShdw blurRad="38100" dist="38100" dir="2700000" algn="tl">
                  <a:srgbClr val="000000">
                    <a:alpha val="43137"/>
                  </a:srgbClr>
                </a:outerShdw>
              </a:effectLst>
            </a:endParaRPr>
          </a:p>
        </p:txBody>
      </p:sp>
      <p:sp>
        <p:nvSpPr>
          <p:cNvPr id="6" name="Symbol zastępczy zawartości 2"/>
          <p:cNvSpPr txBox="1">
            <a:spLocks/>
          </p:cNvSpPr>
          <p:nvPr/>
        </p:nvSpPr>
        <p:spPr>
          <a:xfrm>
            <a:off x="7164288" y="1005143"/>
            <a:ext cx="1763859" cy="623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800"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3.2 mmag</a:t>
            </a:r>
            <a:endParaRPr lang="pl-PL" sz="1800" dirty="0">
              <a:effectLst>
                <a:outerShdw blurRad="38100" dist="38100" dir="2700000" algn="tl">
                  <a:srgbClr val="000000">
                    <a:alpha val="43137"/>
                  </a:srgbClr>
                </a:outerShdw>
              </a:effectLst>
            </a:endParaRPr>
          </a:p>
        </p:txBody>
      </p:sp>
      <p:sp>
        <p:nvSpPr>
          <p:cNvPr id="8" name="Symbol zastępczy zawartości 2"/>
          <p:cNvSpPr txBox="1">
            <a:spLocks/>
          </p:cNvSpPr>
          <p:nvPr/>
        </p:nvSpPr>
        <p:spPr>
          <a:xfrm>
            <a:off x="7164288" y="2013255"/>
            <a:ext cx="1763859" cy="623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800"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2.5 mmag</a:t>
            </a:r>
            <a:endParaRPr lang="pl-PL" sz="1800" dirty="0">
              <a:effectLst>
                <a:outerShdw blurRad="38100" dist="38100" dir="2700000" algn="tl">
                  <a:srgbClr val="000000">
                    <a:alpha val="43137"/>
                  </a:srgbClr>
                </a:outerShdw>
              </a:effectLst>
            </a:endParaRPr>
          </a:p>
        </p:txBody>
      </p:sp>
      <p:sp>
        <p:nvSpPr>
          <p:cNvPr id="9" name="Symbol zastępczy zawartości 2"/>
          <p:cNvSpPr txBox="1">
            <a:spLocks/>
          </p:cNvSpPr>
          <p:nvPr/>
        </p:nvSpPr>
        <p:spPr>
          <a:xfrm>
            <a:off x="7164288" y="2924944"/>
            <a:ext cx="1763859" cy="623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800"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2.8 mmag</a:t>
            </a:r>
            <a:endParaRPr lang="pl-PL" sz="1800" dirty="0">
              <a:effectLst>
                <a:outerShdw blurRad="38100" dist="38100" dir="2700000" algn="tl">
                  <a:srgbClr val="000000">
                    <a:alpha val="43137"/>
                  </a:srgbClr>
                </a:outerShdw>
              </a:effectLst>
            </a:endParaRPr>
          </a:p>
        </p:txBody>
      </p:sp>
      <p:sp>
        <p:nvSpPr>
          <p:cNvPr id="11" name="Symbol zastępczy zawartości 2"/>
          <p:cNvSpPr txBox="1">
            <a:spLocks/>
          </p:cNvSpPr>
          <p:nvPr/>
        </p:nvSpPr>
        <p:spPr>
          <a:xfrm>
            <a:off x="7164288" y="3813455"/>
            <a:ext cx="1763859" cy="623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800"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2.0 mmag</a:t>
            </a:r>
            <a:endParaRPr lang="pl-PL" sz="1800" dirty="0">
              <a:effectLst>
                <a:outerShdw blurRad="38100" dist="38100" dir="2700000" algn="tl">
                  <a:srgbClr val="000000">
                    <a:alpha val="43137"/>
                  </a:srgbClr>
                </a:outerShdw>
              </a:effectLst>
            </a:endParaRPr>
          </a:p>
        </p:txBody>
      </p:sp>
      <p:sp>
        <p:nvSpPr>
          <p:cNvPr id="12" name="Symbol zastępczy zawartości 2"/>
          <p:cNvSpPr txBox="1">
            <a:spLocks/>
          </p:cNvSpPr>
          <p:nvPr/>
        </p:nvSpPr>
        <p:spPr>
          <a:xfrm>
            <a:off x="4283968" y="188640"/>
            <a:ext cx="3024336" cy="62365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1800" dirty="0" smtClean="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standard error value</a:t>
            </a:r>
            <a:endParaRPr lang="pl-PL" sz="1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37314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000" y="-99392"/>
            <a:ext cx="16330618" cy="715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image.png">
            <a:hlinkClick r:id="rId4" tooltip="Powiększ grafikę"/>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867" y="-99392"/>
            <a:ext cx="9048353" cy="7152848"/>
          </a:xfrm>
          <a:prstGeom prst="rect">
            <a:avLst/>
          </a:prstGeom>
          <a:noFill/>
          <a:extLst>
            <a:ext uri="{909E8E84-426E-40DD-AFC4-6F175D3DCCD1}">
              <a14:hiddenFill xmlns:a14="http://schemas.microsoft.com/office/drawing/2010/main">
                <a:solidFill>
                  <a:srgbClr val="FFFFFF"/>
                </a:solidFill>
              </a14:hiddenFill>
            </a:ext>
          </a:extLst>
        </p:spPr>
      </p:pic>
      <p:sp>
        <p:nvSpPr>
          <p:cNvPr id="9" name="Symbol zastępczy zawartości 2"/>
          <p:cNvSpPr>
            <a:spLocks noGrp="1"/>
          </p:cNvSpPr>
          <p:nvPr>
            <p:ph idx="1"/>
          </p:nvPr>
        </p:nvSpPr>
        <p:spPr>
          <a:xfrm>
            <a:off x="2699792" y="116632"/>
            <a:ext cx="6134166" cy="830114"/>
          </a:xfrm>
        </p:spPr>
        <p:txBody>
          <a:bodyPr>
            <a:noAutofit/>
          </a:bodyPr>
          <a:lstStyle/>
          <a:p>
            <a:pPr marL="0" indent="0">
              <a:buNone/>
            </a:pPr>
            <a:r>
              <a:rPr lang="pl-PL" sz="3600" b="1" dirty="0" smtClean="0">
                <a:ln>
                  <a:solidFill>
                    <a:srgbClr val="FF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TESS        SOTES (300mm)</a:t>
            </a:r>
            <a:endParaRPr lang="pl-PL" sz="3600" b="1" dirty="0">
              <a:ln>
                <a:solidFill>
                  <a:srgbClr val="FF0000"/>
                </a:solidFill>
              </a:ln>
              <a:solidFill>
                <a:srgbClr val="FFFF00"/>
              </a:solidFill>
              <a:effectLst>
                <a:outerShdw blurRad="38100" dist="38100" dir="2700000" algn="tl">
                  <a:srgbClr val="000000">
                    <a:alpha val="43137"/>
                  </a:srgbClr>
                </a:outerShdw>
              </a:effectLst>
            </a:endParaRPr>
          </a:p>
        </p:txBody>
      </p:sp>
      <p:sp>
        <p:nvSpPr>
          <p:cNvPr id="5" name="Symbol zastępczy zawartości 2"/>
          <p:cNvSpPr txBox="1">
            <a:spLocks/>
          </p:cNvSpPr>
          <p:nvPr/>
        </p:nvSpPr>
        <p:spPr>
          <a:xfrm>
            <a:off x="4067944" y="750974"/>
            <a:ext cx="4941199" cy="71069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400" dirty="0" smtClean="0">
                <a:solidFill>
                  <a:srgbClr val="FF0D0D"/>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Resized to the same scale</a:t>
            </a:r>
            <a:endParaRPr lang="pl-PL" sz="2400" dirty="0">
              <a:solidFill>
                <a:srgbClr val="FF0D0D"/>
              </a:solidFill>
              <a:effectLst>
                <a:outerShdw blurRad="38100" dist="38100" dir="2700000" algn="tl">
                  <a:srgbClr val="000000">
                    <a:alpha val="43137"/>
                  </a:srgbClr>
                </a:outerShdw>
              </a:effectLst>
            </a:endParaRPr>
          </a:p>
        </p:txBody>
      </p:sp>
      <p:sp>
        <p:nvSpPr>
          <p:cNvPr id="6" name="Symbol zastępczy zawartości 2"/>
          <p:cNvSpPr txBox="1">
            <a:spLocks/>
          </p:cNvSpPr>
          <p:nvPr/>
        </p:nvSpPr>
        <p:spPr>
          <a:xfrm>
            <a:off x="3923928" y="5661248"/>
            <a:ext cx="5688632" cy="107073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l-PL" sz="2400" dirty="0" smtClean="0">
                <a:solidFill>
                  <a:schemeClr val="bg1">
                    <a:lumMod val="85000"/>
                  </a:schemeClr>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Frames obtained with Newtonian              8” f/4 telescope have even                  better resolution!</a:t>
            </a:r>
            <a:endParaRPr lang="pl-PL" sz="2400" dirty="0">
              <a:solidFill>
                <a:schemeClr val="bg1">
                  <a:lumMod val="85000"/>
                </a:schemeClr>
              </a:solidFill>
              <a:effectLst>
                <a:outerShdw blurRad="38100" dist="38100" dir="2700000" algn="tl">
                  <a:srgbClr val="000000">
                    <a:alpha val="43137"/>
                  </a:srgbClr>
                </a:outerShdw>
              </a:effectLst>
            </a:endParaRPr>
          </a:p>
        </p:txBody>
      </p:sp>
      <p:sp>
        <p:nvSpPr>
          <p:cNvPr id="7" name="Rounded Rectangle 6"/>
          <p:cNvSpPr/>
          <p:nvPr/>
        </p:nvSpPr>
        <p:spPr>
          <a:xfrm>
            <a:off x="466598" y="5428674"/>
            <a:ext cx="3385322" cy="1008112"/>
          </a:xfrm>
          <a:prstGeom prst="roundRect">
            <a:avLst/>
          </a:prstGeom>
          <a:solidFill>
            <a:srgbClr val="4F81BD">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Rectangle 7"/>
          <p:cNvSpPr/>
          <p:nvPr/>
        </p:nvSpPr>
        <p:spPr>
          <a:xfrm>
            <a:off x="611560" y="5517232"/>
            <a:ext cx="8280920" cy="830997"/>
          </a:xfrm>
          <a:prstGeom prst="rect">
            <a:avLst/>
          </a:prstGeom>
        </p:spPr>
        <p:txBody>
          <a:bodyPr wrap="square">
            <a:spAutoFit/>
          </a:bodyPr>
          <a:lstStyle/>
          <a:p>
            <a:r>
              <a:rPr lang="pl-PL" sz="4800" dirty="0" smtClean="0">
                <a:ln>
                  <a:solidFill>
                    <a:srgbClr val="C00000"/>
                  </a:solidFill>
                </a:ln>
                <a:solidFill>
                  <a:srgbClr val="FFFF00"/>
                </a:solidFill>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Resolution</a:t>
            </a:r>
            <a:endParaRPr lang="pl-PL" sz="4800" dirty="0">
              <a:ln>
                <a:solidFill>
                  <a:srgbClr val="C00000"/>
                </a:solidFill>
              </a:ln>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0928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81575</TotalTime>
  <Words>1552</Words>
  <Application>Microsoft Office PowerPoint</Application>
  <PresentationFormat>On-screen Show (4:3)</PresentationFormat>
  <Paragraphs>75</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Motyw pakietu Office</vt:lpstr>
      <vt:lpstr>Use of CMOS cameras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 binning</dc:title>
  <dc:creator>Gabriel Murawski</dc:creator>
  <cp:lastModifiedBy>Użytkownik systemu Windows</cp:lastModifiedBy>
  <cp:revision>435</cp:revision>
  <dcterms:created xsi:type="dcterms:W3CDTF">2016-10-17T11:54:34Z</dcterms:created>
  <dcterms:modified xsi:type="dcterms:W3CDTF">2018-09-13T20:38:57Z</dcterms:modified>
</cp:coreProperties>
</file>